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sldIdLst>
    <p:sldId id="343" r:id="rId2"/>
    <p:sldId id="257" r:id="rId3"/>
    <p:sldId id="284" r:id="rId4"/>
    <p:sldId id="350" r:id="rId5"/>
    <p:sldId id="357" r:id="rId6"/>
    <p:sldId id="354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366" r:id="rId15"/>
    <p:sldId id="365" r:id="rId16"/>
    <p:sldId id="35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919"/>
    <a:srgbClr val="EDEFF7"/>
    <a:srgbClr val="D0D1D9"/>
    <a:srgbClr val="F6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34" autoAdjust="0"/>
  </p:normalViewPr>
  <p:slideViewPr>
    <p:cSldViewPr snapToGrid="0">
      <p:cViewPr varScale="1">
        <p:scale>
          <a:sx n="104" d="100"/>
          <a:sy n="104" d="100"/>
        </p:scale>
        <p:origin x="13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3/3/2021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3/3/2021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>
                <a:solidFill>
                  <a:schemeClr val="tx1"/>
                </a:solidFill>
              </a:defRPr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3/3/2021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942871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1973589"/>
            <a:ext cx="5711810" cy="3941540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21039"/>
            <a:ext cx="4589130" cy="5603086"/>
          </a:xfrm>
          <a:solidFill>
            <a:srgbClr val="EDEFF7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03250"/>
            <a:ext cx="10921998" cy="3294019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noProof="0" smtClean="0"/>
              <a:t>3/3/2021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4217870" y="0"/>
            <a:ext cx="3599236" cy="68579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3/3/2021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707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noProof="0" smtClean="0"/>
              <a:t>3/3/2021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>
            <a:extLst>
              <a:ext uri="{FF2B5EF4-FFF2-40B4-BE49-F238E27FC236}">
                <a16:creationId xmlns:a16="http://schemas.microsoft.com/office/drawing/2014/main" id="{64248D99-2B30-464D-B9B7-4E5C3A1F3FB2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3FAFF55B-FDE6-394B-A39B-22627D8FB6E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noProof="0" smtClean="0"/>
              <a:t>3/3/2021</a:t>
            </a:fld>
            <a:endParaRPr lang="en-US" noProof="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9E345E4-E77C-484E-9FBB-E4EC71F08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322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83ACCAC0-2C8A-CE43-8C55-22BB53C73920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3/3/2021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4076461-FF7A-8843-B7F9-D041F3FB2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039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3/3/2021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3/3/2021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229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3/3/2021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3/3/2021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/>
            <a:r>
              <a:rPr lang="en-US" noProof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noProof="0" smtClean="0"/>
              <a:t>3/3/2021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84" r:id="rId4"/>
    <p:sldLayoutId id="2147483678" r:id="rId5"/>
    <p:sldLayoutId id="2147483688" r:id="rId6"/>
    <p:sldLayoutId id="2147483679" r:id="rId7"/>
    <p:sldLayoutId id="2147483692" r:id="rId8"/>
    <p:sldLayoutId id="2147483691" r:id="rId9"/>
    <p:sldLayoutId id="2147483690" r:id="rId10"/>
    <p:sldLayoutId id="2147483689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468072"/>
            <a:ext cx="10058400" cy="2857039"/>
          </a:xfrm>
        </p:spPr>
        <p:txBody>
          <a:bodyPr anchor="t">
            <a:normAutofit/>
          </a:bodyPr>
          <a:lstStyle/>
          <a:p>
            <a:r>
              <a:rPr lang="en-US" sz="5400" dirty="0"/>
              <a:t>NBA Fan Engagement CASE</a:t>
            </a:r>
            <a:endParaRPr lang="en-US" sz="5400" i="1" dirty="0">
              <a:solidFill>
                <a:srgbClr val="FFC0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CSCI E-89B Introduction to Natural Language Processing</a:t>
            </a:r>
          </a:p>
          <a:p>
            <a:r>
              <a:rPr lang="en-US" dirty="0"/>
              <a:t>Gordon Hew</a:t>
            </a:r>
          </a:p>
          <a:p>
            <a:r>
              <a:rPr lang="en-US" dirty="0"/>
              <a:t>March 4</a:t>
            </a:r>
            <a:r>
              <a:rPr lang="en-US" baseline="30000" dirty="0"/>
              <a:t>th</a:t>
            </a:r>
            <a:r>
              <a:rPr lang="en-US" dirty="0"/>
              <a:t>, 2021</a:t>
            </a:r>
          </a:p>
        </p:txBody>
      </p:sp>
      <p:pic>
        <p:nvPicPr>
          <p:cNvPr id="1028" name="Picture 4" descr="Harvard Extension School - Wikipedia">
            <a:extLst>
              <a:ext uri="{FF2B5EF4-FFF2-40B4-BE49-F238E27FC236}">
                <a16:creationId xmlns:a16="http://schemas.microsoft.com/office/drawing/2014/main" id="{CAA9DA15-697C-4BBC-B839-ABE8819A6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442" y="5216652"/>
            <a:ext cx="806912" cy="94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63E91B-B971-4E94-881E-267C6B25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374" y="1969165"/>
            <a:ext cx="2542738" cy="254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365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F18E88E3-9687-41B3-8ADD-A2DB95B88D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66" b="366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0AB848F-342E-42F9-8907-BA98662B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Q2 - New York Knicks: Sentiment Analysis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4A73A0F-9B8E-4CB7-8B25-86C19FA13A6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88547267"/>
              </p:ext>
            </p:extLst>
          </p:nvPr>
        </p:nvGraphicFramePr>
        <p:xfrm>
          <a:off x="1195388" y="2281238"/>
          <a:ext cx="415729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918">
                  <a:extLst>
                    <a:ext uri="{9D8B030D-6E8A-4147-A177-3AD203B41FA5}">
                      <a16:colId xmlns:a16="http://schemas.microsoft.com/office/drawing/2014/main" val="980111365"/>
                    </a:ext>
                  </a:extLst>
                </a:gridCol>
                <a:gridCol w="2494378">
                  <a:extLst>
                    <a:ext uri="{9D8B030D-6E8A-4147-A177-3AD203B41FA5}">
                      <a16:colId xmlns:a16="http://schemas.microsoft.com/office/drawing/2014/main" val="13923364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546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Negative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393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5011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890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96099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70F0350-E498-4E8D-B41B-45E6941C0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19823"/>
              </p:ext>
            </p:extLst>
          </p:nvPr>
        </p:nvGraphicFramePr>
        <p:xfrm>
          <a:off x="1195388" y="3250781"/>
          <a:ext cx="415766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064">
                  <a:extLst>
                    <a:ext uri="{9D8B030D-6E8A-4147-A177-3AD203B41FA5}">
                      <a16:colId xmlns:a16="http://schemas.microsoft.com/office/drawing/2014/main" val="2910049898"/>
                    </a:ext>
                  </a:extLst>
                </a:gridCol>
                <a:gridCol w="2494596">
                  <a:extLst>
                    <a:ext uri="{9D8B030D-6E8A-4147-A177-3AD203B41FA5}">
                      <a16:colId xmlns:a16="http://schemas.microsoft.com/office/drawing/2014/main" val="1601654147"/>
                    </a:ext>
                  </a:extLst>
                </a:gridCol>
              </a:tblGrid>
              <a:tr h="210379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Emotion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939059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176867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Anticipation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829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92083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Disgust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204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491447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266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148411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Joy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576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8330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Sadness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19050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Surprise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307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09076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Trust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979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611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7037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9B5AB16-7B19-47A2-A3CB-F8C73F73F9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1100137" y="1645948"/>
            <a:ext cx="4418312" cy="441831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967D13D-5C25-430E-BAE8-5FE3C4FF6DE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518801" y="1645948"/>
            <a:ext cx="4418312" cy="4418312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2E8D6D4-D22E-424D-AACB-E59AB7306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Q3 - New York Knicks: term Analysis</a:t>
            </a:r>
          </a:p>
        </p:txBody>
      </p:sp>
    </p:spTree>
    <p:extLst>
      <p:ext uri="{BB962C8B-B14F-4D97-AF65-F5344CB8AC3E}">
        <p14:creationId xmlns:p14="http://schemas.microsoft.com/office/powerpoint/2010/main" val="3343941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F18E88E3-9687-41B3-8ADD-A2DB95B88D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66" b="366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0AB848F-342E-42F9-8907-BA98662B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Q3 - New York Knicks: Sentiment Analysis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4A73A0F-9B8E-4CB7-8B25-86C19FA13A6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40178483"/>
              </p:ext>
            </p:extLst>
          </p:nvPr>
        </p:nvGraphicFramePr>
        <p:xfrm>
          <a:off x="1195388" y="2281238"/>
          <a:ext cx="415729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918">
                  <a:extLst>
                    <a:ext uri="{9D8B030D-6E8A-4147-A177-3AD203B41FA5}">
                      <a16:colId xmlns:a16="http://schemas.microsoft.com/office/drawing/2014/main" val="980111365"/>
                    </a:ext>
                  </a:extLst>
                </a:gridCol>
                <a:gridCol w="2494378">
                  <a:extLst>
                    <a:ext uri="{9D8B030D-6E8A-4147-A177-3AD203B41FA5}">
                      <a16:colId xmlns:a16="http://schemas.microsoft.com/office/drawing/2014/main" val="13923364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546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Negative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412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5011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96099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70F0350-E498-4E8D-B41B-45E6941C0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095587"/>
              </p:ext>
            </p:extLst>
          </p:nvPr>
        </p:nvGraphicFramePr>
        <p:xfrm>
          <a:off x="1195388" y="3250781"/>
          <a:ext cx="415766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064">
                  <a:extLst>
                    <a:ext uri="{9D8B030D-6E8A-4147-A177-3AD203B41FA5}">
                      <a16:colId xmlns:a16="http://schemas.microsoft.com/office/drawing/2014/main" val="2910049898"/>
                    </a:ext>
                  </a:extLst>
                </a:gridCol>
                <a:gridCol w="2494596">
                  <a:extLst>
                    <a:ext uri="{9D8B030D-6E8A-4147-A177-3AD203B41FA5}">
                      <a16:colId xmlns:a16="http://schemas.microsoft.com/office/drawing/2014/main" val="1601654147"/>
                    </a:ext>
                  </a:extLst>
                </a:gridCol>
              </a:tblGrid>
              <a:tr h="210379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Emotion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939059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212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176867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Anticipation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588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92083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Disgust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491447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215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148411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Joy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356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8330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Sadness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19050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Surprise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264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09076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Trust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972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611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540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9B5AB16-7B19-47A2-A3CB-F8C73F73F9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1100137" y="1645948"/>
            <a:ext cx="4418312" cy="441831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967D13D-5C25-430E-BAE8-5FE3C4FF6DE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518801" y="1645948"/>
            <a:ext cx="4418312" cy="4418312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2E8D6D4-D22E-424D-AACB-E59AB7306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Q4 - New York Knicks: term Analysis</a:t>
            </a:r>
          </a:p>
        </p:txBody>
      </p:sp>
    </p:spTree>
    <p:extLst>
      <p:ext uri="{BB962C8B-B14F-4D97-AF65-F5344CB8AC3E}">
        <p14:creationId xmlns:p14="http://schemas.microsoft.com/office/powerpoint/2010/main" val="3826239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B95A52-6B50-4CAA-9C64-B7C4D1F33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2063" y="1530455"/>
            <a:ext cx="3507874" cy="467129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7CE3BCC-431B-48BF-8CC5-CC31A35B9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Q4 - New York Knicks: term Analysis (continued)</a:t>
            </a:r>
          </a:p>
        </p:txBody>
      </p:sp>
    </p:spTree>
    <p:extLst>
      <p:ext uri="{BB962C8B-B14F-4D97-AF65-F5344CB8AC3E}">
        <p14:creationId xmlns:p14="http://schemas.microsoft.com/office/powerpoint/2010/main" val="2700606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F18E88E3-9687-41B3-8ADD-A2DB95B88D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66" b="366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0AB848F-342E-42F9-8907-BA98662B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Q4 - New York Knicks: Sentiment Analysis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4A73A0F-9B8E-4CB7-8B25-86C19FA13A6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57536297"/>
              </p:ext>
            </p:extLst>
          </p:nvPr>
        </p:nvGraphicFramePr>
        <p:xfrm>
          <a:off x="1195388" y="2281238"/>
          <a:ext cx="415729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918">
                  <a:extLst>
                    <a:ext uri="{9D8B030D-6E8A-4147-A177-3AD203B41FA5}">
                      <a16:colId xmlns:a16="http://schemas.microsoft.com/office/drawing/2014/main" val="980111365"/>
                    </a:ext>
                  </a:extLst>
                </a:gridCol>
                <a:gridCol w="2494378">
                  <a:extLst>
                    <a:ext uri="{9D8B030D-6E8A-4147-A177-3AD203B41FA5}">
                      <a16:colId xmlns:a16="http://schemas.microsoft.com/office/drawing/2014/main" val="13923364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546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Negative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5011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605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96099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70F0350-E498-4E8D-B41B-45E6941C0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775652"/>
              </p:ext>
            </p:extLst>
          </p:nvPr>
        </p:nvGraphicFramePr>
        <p:xfrm>
          <a:off x="1195388" y="3250781"/>
          <a:ext cx="415766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064">
                  <a:extLst>
                    <a:ext uri="{9D8B030D-6E8A-4147-A177-3AD203B41FA5}">
                      <a16:colId xmlns:a16="http://schemas.microsoft.com/office/drawing/2014/main" val="2910049898"/>
                    </a:ext>
                  </a:extLst>
                </a:gridCol>
                <a:gridCol w="2494596">
                  <a:extLst>
                    <a:ext uri="{9D8B030D-6E8A-4147-A177-3AD203B41FA5}">
                      <a16:colId xmlns:a16="http://schemas.microsoft.com/office/drawing/2014/main" val="1601654147"/>
                    </a:ext>
                  </a:extLst>
                </a:gridCol>
              </a:tblGrid>
              <a:tr h="210379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Emotion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939059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176867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Anticipation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310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92083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Disgust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491447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148411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Joy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222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8330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Sadness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211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19050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Surprise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291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09076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Trust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451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611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431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0" name="Picture 18" descr="New York Knicks Game - New York Knicks | Groupon">
            <a:extLst>
              <a:ext uri="{FF2B5EF4-FFF2-40B4-BE49-F238E27FC236}">
                <a16:creationId xmlns:a16="http://schemas.microsoft.com/office/drawing/2014/main" id="{4DD658ED-16B9-4EF0-AA4B-B6EEC5C307BD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" b="366"/>
          <a:stretch/>
        </p:blipFill>
        <p:spPr bwMode="auto"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7C633-6FA1-4FBC-8E61-54FEB4587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Conclusions &amp;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69AA2-97D6-4693-9E8A-BEBB49A5C6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Our analysis found the following: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News regarding players and coaches on and off the court often dominate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National events can dominate even tweets pertaining to the Knicks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Joyful emotional sentiment was high at the start of the regular season but fell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Tweets had overall more positive than negative sentiment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Influencers/Celebrities can have an outsized voice</a:t>
            </a:r>
          </a:p>
          <a:p>
            <a:r>
              <a:rPr lang="en-US" dirty="0"/>
              <a:t>In order to better engage fans and promote buzz, the Knicks social media team should actively engage celebrities/influencers/meme accounts while trying to promote positivity and retain joy</a:t>
            </a:r>
          </a:p>
        </p:txBody>
      </p:sp>
    </p:spTree>
    <p:extLst>
      <p:ext uri="{BB962C8B-B14F-4D97-AF65-F5344CB8AC3E}">
        <p14:creationId xmlns:p14="http://schemas.microsoft.com/office/powerpoint/2010/main" val="458069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  <a:p>
            <a:r>
              <a:rPr lang="en-US" dirty="0"/>
              <a:t>Data &amp; Approach</a:t>
            </a:r>
          </a:p>
          <a:p>
            <a:r>
              <a:rPr lang="en-US" dirty="0"/>
              <a:t>Quarterly Analysis</a:t>
            </a:r>
          </a:p>
          <a:p>
            <a:r>
              <a:rPr lang="en-US" dirty="0"/>
              <a:t>Conclusions and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New York Knicks: Patrick Ewing and the 10 Greatest Centers in Team History  | Bleacher Report | Latest News, Videos and Highlights">
            <a:extLst>
              <a:ext uri="{FF2B5EF4-FFF2-40B4-BE49-F238E27FC236}">
                <a16:creationId xmlns:a16="http://schemas.microsoft.com/office/drawing/2014/main" id="{F470FA06-E0FC-41AF-9B01-DEC92AA235A3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5" b="1613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By applying NLP techniques to Twitter data, our goals are to help the Knicks: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what drives mentions about the Knicks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Deep-dive into interesting terms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Observe sentiment surrounding the team</a:t>
            </a:r>
          </a:p>
          <a:p>
            <a:r>
              <a:rPr lang="en-US" dirty="0"/>
              <a:t>This will aid the team understand how to engage its fans in a more meaningful way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E25CC6-C900-45FA-9BA6-8D22C0FF3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A402C-17D9-4229-9CDF-9752B9E500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ClrTx/>
              <a:buFont typeface="Wingdings" panose="05000000000000000000" pitchFamily="2" charset="2"/>
              <a:buChar char="§"/>
            </a:pPr>
            <a:r>
              <a:rPr lang="en-US" dirty="0"/>
              <a:t> 5,217,355 Tweets associated by Team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dirty="0"/>
              <a:t> 1-year of data: Oct 2019 to Oct 2020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dirty="0"/>
              <a:t> Tweets are composed of: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document ID - any identifier of the tweet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text data - can contain a wide variety of data: normal text, emojis, contractions, non-ascii characters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creation 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D6B7B-8FD9-4801-B03D-0BBFD85953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392864-A497-4A9C-ABEA-E527F71FDD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342900" indent="-342900">
              <a:buClrTx/>
              <a:buFont typeface="+mj-lt"/>
              <a:buAutoNum type="arabicPeriod"/>
            </a:pPr>
            <a:r>
              <a:rPr lang="en-US" dirty="0"/>
              <a:t>Prepare raw data for text processing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dirty="0"/>
              <a:t>For each quarter - sample 5% of the data, ~30-50k tweets a quarter -&gt; ~1.5-2.5k sample set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dirty="0"/>
              <a:t>Apply NLP techniques:</a:t>
            </a:r>
          </a:p>
          <a:p>
            <a:pPr marL="635508" lvl="1" indent="-342900">
              <a:buFont typeface="Wingdings" panose="05000000000000000000" pitchFamily="2" charset="2"/>
              <a:buChar char="§"/>
            </a:pPr>
            <a:r>
              <a:rPr lang="en-US" dirty="0"/>
              <a:t>Word frequency counts </a:t>
            </a:r>
          </a:p>
          <a:p>
            <a:pPr marL="635508" lvl="1" indent="-342900">
              <a:buFont typeface="Wingdings" panose="05000000000000000000" pitchFamily="2" charset="2"/>
              <a:buChar char="§"/>
            </a:pPr>
            <a:r>
              <a:rPr lang="en-US" dirty="0"/>
              <a:t>Word associations</a:t>
            </a:r>
          </a:p>
          <a:p>
            <a:pPr marL="635508" lvl="1" indent="-342900">
              <a:buFont typeface="Wingdings" panose="05000000000000000000" pitchFamily="2" charset="2"/>
              <a:buChar char="§"/>
            </a:pPr>
            <a:r>
              <a:rPr lang="en-US" dirty="0"/>
              <a:t>Sentiment analysis</a:t>
            </a:r>
          </a:p>
          <a:p>
            <a:pPr marL="635508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8987C71-75E6-476C-B528-B5E1E65DA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Approach</a:t>
            </a:r>
          </a:p>
        </p:txBody>
      </p:sp>
    </p:spTree>
    <p:extLst>
      <p:ext uri="{BB962C8B-B14F-4D97-AF65-F5344CB8AC3E}">
        <p14:creationId xmlns:p14="http://schemas.microsoft.com/office/powerpoint/2010/main" val="1018993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89B5AB16-7B19-47A2-A3CB-F8C73F73F9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7280" y="1645948"/>
            <a:ext cx="4424027" cy="4418312"/>
          </a:xfrm>
        </p:spPr>
      </p:pic>
      <p:pic>
        <p:nvPicPr>
          <p:cNvPr id="10" name="Content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A967D13D-5C25-430E-BAE8-5FE3C4FF6DE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15944" y="1645948"/>
            <a:ext cx="4424027" cy="4418312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2E8D6D4-D22E-424D-AACB-E59AB7306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2019 Q4 - New York Knicks: term Analysis</a:t>
            </a:r>
          </a:p>
        </p:txBody>
      </p:sp>
    </p:spTree>
    <p:extLst>
      <p:ext uri="{BB962C8B-B14F-4D97-AF65-F5344CB8AC3E}">
        <p14:creationId xmlns:p14="http://schemas.microsoft.com/office/powerpoint/2010/main" val="4260315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Chart, radar chart&#10;&#10;Description automatically generated">
            <a:extLst>
              <a:ext uri="{FF2B5EF4-FFF2-40B4-BE49-F238E27FC236}">
                <a16:creationId xmlns:a16="http://schemas.microsoft.com/office/drawing/2014/main" id="{F18E88E3-9687-41B3-8ADD-A2DB95B88D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02" b="30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0AB848F-342E-42F9-8907-BA98662B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2019 Q4 - New York Knicks: Sentiment Analysis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4A73A0F-9B8E-4CB7-8B25-86C19FA13A6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34710530"/>
              </p:ext>
            </p:extLst>
          </p:nvPr>
        </p:nvGraphicFramePr>
        <p:xfrm>
          <a:off x="1195388" y="2281238"/>
          <a:ext cx="415729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918">
                  <a:extLst>
                    <a:ext uri="{9D8B030D-6E8A-4147-A177-3AD203B41FA5}">
                      <a16:colId xmlns:a16="http://schemas.microsoft.com/office/drawing/2014/main" val="980111365"/>
                    </a:ext>
                  </a:extLst>
                </a:gridCol>
                <a:gridCol w="2494378">
                  <a:extLst>
                    <a:ext uri="{9D8B030D-6E8A-4147-A177-3AD203B41FA5}">
                      <a16:colId xmlns:a16="http://schemas.microsoft.com/office/drawing/2014/main" val="13923364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546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Negative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837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5011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1072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96099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70F0350-E498-4E8D-B41B-45E6941C0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954382"/>
              </p:ext>
            </p:extLst>
          </p:nvPr>
        </p:nvGraphicFramePr>
        <p:xfrm>
          <a:off x="1195388" y="3250781"/>
          <a:ext cx="415766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064">
                  <a:extLst>
                    <a:ext uri="{9D8B030D-6E8A-4147-A177-3AD203B41FA5}">
                      <a16:colId xmlns:a16="http://schemas.microsoft.com/office/drawing/2014/main" val="2910049898"/>
                    </a:ext>
                  </a:extLst>
                </a:gridCol>
                <a:gridCol w="2494596">
                  <a:extLst>
                    <a:ext uri="{9D8B030D-6E8A-4147-A177-3AD203B41FA5}">
                      <a16:colId xmlns:a16="http://schemas.microsoft.com/office/drawing/2014/main" val="1601654147"/>
                    </a:ext>
                  </a:extLst>
                </a:gridCol>
              </a:tblGrid>
              <a:tr h="210379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Emotion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939059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457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176867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Anticipation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935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92083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Disgust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294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491447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566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148411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Joy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755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8330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Sadness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495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19050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Surprise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350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09076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Trust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1090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611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484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9B5AB16-7B19-47A2-A3CB-F8C73F73F9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1100137" y="1645948"/>
            <a:ext cx="4418312" cy="441831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967D13D-5C25-430E-BAE8-5FE3C4FF6DE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518801" y="1645948"/>
            <a:ext cx="4418312" cy="4418312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2E8D6D4-D22E-424D-AACB-E59AB7306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Q1 - New York Knicks: term Analysis</a:t>
            </a:r>
          </a:p>
        </p:txBody>
      </p:sp>
    </p:spTree>
    <p:extLst>
      <p:ext uri="{BB962C8B-B14F-4D97-AF65-F5344CB8AC3E}">
        <p14:creationId xmlns:p14="http://schemas.microsoft.com/office/powerpoint/2010/main" val="2447558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F18E88E3-9687-41B3-8ADD-A2DB95B88D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66" b="366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0AB848F-342E-42F9-8907-BA98662B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Q1 - New York Knicks: Sentiment Analysis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4A73A0F-9B8E-4CB7-8B25-86C19FA13A6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43536113"/>
              </p:ext>
            </p:extLst>
          </p:nvPr>
        </p:nvGraphicFramePr>
        <p:xfrm>
          <a:off x="1195388" y="2281238"/>
          <a:ext cx="415729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918">
                  <a:extLst>
                    <a:ext uri="{9D8B030D-6E8A-4147-A177-3AD203B41FA5}">
                      <a16:colId xmlns:a16="http://schemas.microsoft.com/office/drawing/2014/main" val="980111365"/>
                    </a:ext>
                  </a:extLst>
                </a:gridCol>
                <a:gridCol w="2494378">
                  <a:extLst>
                    <a:ext uri="{9D8B030D-6E8A-4147-A177-3AD203B41FA5}">
                      <a16:colId xmlns:a16="http://schemas.microsoft.com/office/drawing/2014/main" val="13923364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546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Negative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787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5011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1339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96099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70F0350-E498-4E8D-B41B-45E6941C0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910361"/>
              </p:ext>
            </p:extLst>
          </p:nvPr>
        </p:nvGraphicFramePr>
        <p:xfrm>
          <a:off x="1195388" y="3250781"/>
          <a:ext cx="415766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064">
                  <a:extLst>
                    <a:ext uri="{9D8B030D-6E8A-4147-A177-3AD203B41FA5}">
                      <a16:colId xmlns:a16="http://schemas.microsoft.com/office/drawing/2014/main" val="2910049898"/>
                    </a:ext>
                  </a:extLst>
                </a:gridCol>
                <a:gridCol w="2494596">
                  <a:extLst>
                    <a:ext uri="{9D8B030D-6E8A-4147-A177-3AD203B41FA5}">
                      <a16:colId xmlns:a16="http://schemas.microsoft.com/office/drawing/2014/main" val="1601654147"/>
                    </a:ext>
                  </a:extLst>
                </a:gridCol>
              </a:tblGrid>
              <a:tr h="210379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Emotion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939059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596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176867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Anticipation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1145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92083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Disgust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293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491447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669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148411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Joy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1021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8330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Sadness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19050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Surprise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378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09076"/>
                  </a:ext>
                </a:extLst>
              </a:tr>
              <a:tr h="21037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Trust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611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2482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9B5AB16-7B19-47A2-A3CB-F8C73F73F9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1100137" y="1645948"/>
            <a:ext cx="4418312" cy="441831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967D13D-5C25-430E-BAE8-5FE3C4FF6DE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518801" y="1645948"/>
            <a:ext cx="4418312" cy="4418312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2E8D6D4-D22E-424D-AACB-E59AB7306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Q2 - New York Knicks: term Analysis</a:t>
            </a:r>
          </a:p>
        </p:txBody>
      </p:sp>
    </p:spTree>
    <p:extLst>
      <p:ext uri="{BB962C8B-B14F-4D97-AF65-F5344CB8AC3E}">
        <p14:creationId xmlns:p14="http://schemas.microsoft.com/office/powerpoint/2010/main" val="272305938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 Pitch" id="{BA0280BF-E6B4-464B-BF28-F0D2A23065D1}" vid="{A1F0DEB3-06CD-4A85-8D08-B66BE056CE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1267</TotalTime>
  <Words>492</Words>
  <Application>Microsoft Office PowerPoint</Application>
  <PresentationFormat>Widescreen</PresentationFormat>
  <Paragraphs>169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</vt:lpstr>
      <vt:lpstr>RetrospectVTI</vt:lpstr>
      <vt:lpstr>NBA Fan Engagement CASE</vt:lpstr>
      <vt:lpstr>OUTLINE</vt:lpstr>
      <vt:lpstr>Objective</vt:lpstr>
      <vt:lpstr>Data and Approach</vt:lpstr>
      <vt:lpstr>2019 Q4 - New York Knicks: term Analysis</vt:lpstr>
      <vt:lpstr>2019 Q4 - New York Knicks: Sentiment Analysis</vt:lpstr>
      <vt:lpstr>2020 Q1 - New York Knicks: term Analysis</vt:lpstr>
      <vt:lpstr>2020 Q1 - New York Knicks: Sentiment Analysis</vt:lpstr>
      <vt:lpstr>2020 Q2 - New York Knicks: term Analysis</vt:lpstr>
      <vt:lpstr>2020 Q2 - New York Knicks: Sentiment Analysis</vt:lpstr>
      <vt:lpstr>2020 Q3 - New York Knicks: term Analysis</vt:lpstr>
      <vt:lpstr>2020 Q3 - New York Knicks: Sentiment Analysis</vt:lpstr>
      <vt:lpstr>2020 Q4 - New York Knicks: term Analysis</vt:lpstr>
      <vt:lpstr>2020 Q4 - New York Knicks: term Analysis (continued)</vt:lpstr>
      <vt:lpstr>2020 Q4 - New York Knicks: Sentiment Analysis</vt:lpstr>
      <vt:lpstr>Conclusions &amp; Recommendation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 Fan Engagement CASE</dc:title>
  <dc:creator>Gordon Hew</dc:creator>
  <cp:lastModifiedBy>Gordon Hew</cp:lastModifiedBy>
  <cp:revision>60</cp:revision>
  <dcterms:created xsi:type="dcterms:W3CDTF">2021-03-04T04:23:57Z</dcterms:created>
  <dcterms:modified xsi:type="dcterms:W3CDTF">2021-03-05T01:31:08Z</dcterms:modified>
</cp:coreProperties>
</file>